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35"/>
  </p:notesMasterIdLst>
  <p:sldIdLst>
    <p:sldId id="256" r:id="rId2"/>
    <p:sldId id="434" r:id="rId3"/>
    <p:sldId id="380" r:id="rId4"/>
    <p:sldId id="435" r:id="rId5"/>
    <p:sldId id="471" r:id="rId6"/>
    <p:sldId id="487" r:id="rId7"/>
    <p:sldId id="488" r:id="rId8"/>
    <p:sldId id="489" r:id="rId9"/>
    <p:sldId id="473" r:id="rId10"/>
    <p:sldId id="492" r:id="rId11"/>
    <p:sldId id="486" r:id="rId12"/>
    <p:sldId id="491" r:id="rId13"/>
    <p:sldId id="493" r:id="rId14"/>
    <p:sldId id="494" r:id="rId15"/>
    <p:sldId id="495" r:id="rId16"/>
    <p:sldId id="507" r:id="rId17"/>
    <p:sldId id="490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15" r:id="rId30"/>
    <p:sldId id="518" r:id="rId31"/>
    <p:sldId id="520" r:id="rId32"/>
    <p:sldId id="521" r:id="rId33"/>
    <p:sldId id="263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微软雅黑" panose="020B0503020204020204" pitchFamily="34" charset="-122"/>
      <p:regular r:id="rId44"/>
      <p:bold r:id="rId45"/>
    </p:embeddedFont>
    <p:embeddedFont>
      <p:font typeface="微软雅黑" panose="020B0503020204020204" pitchFamily="34" charset="-122"/>
      <p:regular r:id="rId44"/>
      <p:bold r:id="rId45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93"/>
  </p:normalViewPr>
  <p:slideViewPr>
    <p:cSldViewPr snapToGrid="0" snapToObjects="1">
      <p:cViewPr varScale="1">
        <p:scale>
          <a:sx n="74" d="100"/>
          <a:sy n="74" d="100"/>
        </p:scale>
        <p:origin x="87" y="276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02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39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07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225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5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510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12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714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45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794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299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719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96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038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33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06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53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65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33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0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58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63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8D0498-F262-46DA-B389-3C5CAEB14CDB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E6F2691-0877-46BD-B498-D227F30FF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535391" y="5961483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40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2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22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22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进程管理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8" y="272092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138374" y="5492914"/>
            <a:ext cx="389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685476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把取筷子的事件作为互斥信号。</a:t>
            </a:r>
            <a:r>
              <a:rPr lang="en-US" altLang="zh-CN" sz="2400" b="1" dirty="0" err="1"/>
              <a:t>mutexGet</a:t>
            </a:r>
            <a:r>
              <a:rPr lang="en-US" altLang="zh-CN" sz="2400" b="1" dirty="0"/>
              <a:t> =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C2F77B-DFC5-4D4B-8AED-6851FDA8F15F}"/>
              </a:ext>
            </a:extLst>
          </p:cNvPr>
          <p:cNvSpPr/>
          <p:nvPr/>
        </p:nvSpPr>
        <p:spPr>
          <a:xfrm>
            <a:off x="7812977" y="3148530"/>
            <a:ext cx="4074223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当一个哲学家开始取筷子的时候，其他人都不能动</a:t>
            </a:r>
            <a:r>
              <a:rPr lang="en-US" altLang="zh-CN" sz="2000" b="1" dirty="0"/>
              <a:t>----</a:t>
            </a:r>
            <a:r>
              <a:rPr lang="zh-CN" altLang="en-US" sz="2000" b="1" dirty="0"/>
              <a:t>等待取筷子事件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同一时刻只能有一个人取筷子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跟吃饭的人隔一个的人，可以获得全部筷子，开始就餐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保证最大用餐人数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CB8F05-68EC-48E5-9E26-138AE354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B69F7EC-BCB9-4B4C-B572-680AD0DA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79" y="2376879"/>
            <a:ext cx="5572813" cy="43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9302547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解决死锁问题，同时最多可有两个哲学家一起吃饭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至多只允许四位哲学家同时去拿左边的筷子 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能保证至少有一位哲学家能够就餐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就餐完毕后，能释放出两根筷子从而使更多的哲学家能够就餐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BD0A40-116E-4472-BC3A-78A26BF5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1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745749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将“想吃饭” 作为一个资源型信号量。</a:t>
            </a:r>
            <a:r>
              <a:rPr lang="en-US" altLang="zh-CN" sz="2400" b="1" dirty="0" err="1"/>
              <a:t>semEat</a:t>
            </a:r>
            <a:r>
              <a:rPr lang="en-US" altLang="zh-CN" sz="2400" b="1" dirty="0"/>
              <a:t> = 4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C2F77B-DFC5-4D4B-8AED-6851FDA8F15F}"/>
              </a:ext>
            </a:extLst>
          </p:cNvPr>
          <p:cNvSpPr/>
          <p:nvPr/>
        </p:nvSpPr>
        <p:spPr>
          <a:xfrm>
            <a:off x="7812977" y="3148530"/>
            <a:ext cx="3804615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第</a:t>
            </a:r>
            <a:r>
              <a:rPr lang="en-US" altLang="zh-CN" sz="2000" b="1" dirty="0"/>
              <a:t>5</a:t>
            </a:r>
            <a:r>
              <a:rPr lang="zh-CN" altLang="en-US" sz="2000" b="1" dirty="0"/>
              <a:t>个想吃饭的哲学家会进入等待</a:t>
            </a:r>
            <a:r>
              <a:rPr lang="en-US" altLang="zh-CN" sz="2000" b="1" dirty="0"/>
              <a:t>----</a:t>
            </a:r>
            <a:r>
              <a:rPr lang="zh-CN" altLang="en-US" sz="2000" b="1" dirty="0"/>
              <a:t>先饿着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至少保证一个哲学家能就餐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就餐完毕，释放“想吃”信号，释放两根筷子。保证其他人能就餐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CB8F05-68EC-48E5-9E26-138AE354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8FA533-748B-4683-9CD3-248BC71B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21" y="2306010"/>
            <a:ext cx="5928963" cy="44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8686993" cy="3898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按照哲学家编号的奇偶性，规定取筷子的顺序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奇数号的哲学家先拿左边的筷子，然后再去拿右边的筷子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偶数号的哲学家先拿右边的筷子，然后再去拿左边的筷子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号哲学家竞争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号筷子，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号哲学家竞争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号筷子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即，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位哲学家都去竞争奇数号的筷子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获取后，再去竞争偶数号的筷子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最后总会有一个哲学家能获得两只筷子而就餐</a:t>
            </a:r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BD0A40-116E-4472-BC3A-78A26BF5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1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377574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“左右互斥”</a:t>
            </a:r>
            <a:endParaRPr lang="en-US" altLang="zh-CN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CB8F05-68EC-48E5-9E26-138AE354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657364-FCDB-4E0F-AADB-209A9208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" y="2383759"/>
            <a:ext cx="6287045" cy="3116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77A8B1-BD59-4564-A5DE-49DA07E52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934" y="4003028"/>
            <a:ext cx="5542569" cy="275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6378669" cy="2236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利用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型信号量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要求每一个哲学家先获得两个筷子才能就餐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哲学家就餐问题本质上就是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同步问题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信号量可能获得最简洁的解法</a:t>
            </a:r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BD0A40-116E-4472-BC3A-78A26BF5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A81372-23E2-46EA-AD98-084544B5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651" y="4134438"/>
            <a:ext cx="6896698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507418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读者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写者问题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由一个由许多进程共享的数据区域，这个区域可以是一个文件或内存的一块空间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共享数据的进程分为两类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写进程，只负责往共享区写数据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读进程，只能够从共享区读数据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还满足以下条件：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任意多个读进程可以同时读取共享区数据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一次只能有一个写进程往共享区写数据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如果有进程在读文件，禁止写进程写共享区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如果有写进程在写文件，禁止其他进程操作共享区</a:t>
            </a:r>
          </a:p>
        </p:txBody>
      </p:sp>
    </p:spTree>
    <p:extLst>
      <p:ext uri="{BB962C8B-B14F-4D97-AF65-F5344CB8AC3E}">
        <p14:creationId xmlns:p14="http://schemas.microsoft.com/office/powerpoint/2010/main" val="2420254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E8B28FE-0654-4910-950F-A0CF9631338F}"/>
              </a:ext>
            </a:extLst>
          </p:cNvPr>
          <p:cNvGrpSpPr/>
          <p:nvPr/>
        </p:nvGrpSpPr>
        <p:grpSpPr>
          <a:xfrm>
            <a:off x="1078544" y="1577390"/>
            <a:ext cx="10482150" cy="1853359"/>
            <a:chOff x="1078544" y="1577390"/>
            <a:chExt cx="10482150" cy="185335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4F2D54B-959F-4C70-82D4-B31C7E782A3A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E39202C-E804-4410-9A68-C264BA90B3F7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6C69687-A81D-424F-8532-DD55C7FF286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818FE8C2-A182-4B9F-B14A-0CE3A190D888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41F0931D-AFAE-4D60-B239-B3E72CACFC8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EF32374-770B-4DA6-A566-A64FBB8F102C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BBE0AFD-75B3-4334-B7FA-E6784B9A37AE}"/>
                </a:ext>
              </a:extLst>
            </p:cNvPr>
            <p:cNvSpPr/>
            <p:nvPr/>
          </p:nvSpPr>
          <p:spPr>
            <a:xfrm>
              <a:off x="2044161" y="2112952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读者和写者是互斥关系；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写者和写者是互斥关系；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读者和读者是独立的关系；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D1ADCD-0EDD-4C58-9F63-C6F231670C2C}"/>
              </a:ext>
            </a:extLst>
          </p:cNvPr>
          <p:cNvGrpSpPr/>
          <p:nvPr/>
        </p:nvGrpSpPr>
        <p:grpSpPr>
          <a:xfrm>
            <a:off x="1078544" y="3419749"/>
            <a:ext cx="10482150" cy="2982451"/>
            <a:chOff x="1078544" y="1577390"/>
            <a:chExt cx="10482150" cy="298245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CD1E73E-4E22-4968-A8EF-5C68DEE49857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5CDC03D-1C82-4AF5-B55B-5E51E85D71D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F61F9196-7F1D-4333-A31C-4F95F34E37F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0B27082-4AD2-4E45-BD9F-446E785C8E77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ABF6587D-9440-4B15-A51D-5C91B08A6AA9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58336C-516A-4EF8-98C4-548355416BDF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AF7B4C5-FF4E-4080-B611-E6D429F22EFD}"/>
                </a:ext>
              </a:extLst>
            </p:cNvPr>
            <p:cNvSpPr/>
            <p:nvPr/>
          </p:nvSpPr>
          <p:spPr>
            <a:xfrm>
              <a:off x="2044161" y="2129945"/>
              <a:ext cx="9516533" cy="242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两个进程，经典的多进程并发纯互斥问题。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读者进程与任何进程都互斥，临界资源为共享的文件，使用对共享文件的</a:t>
              </a:r>
              <a:r>
                <a:rPr lang="en-US" altLang="zh-CN" sz="2000" b="1" dirty="0"/>
                <a:t>P()</a:t>
              </a:r>
              <a:r>
                <a:rPr lang="zh-CN" altLang="en-US" sz="2000" b="1" dirty="0"/>
                <a:t>、</a:t>
              </a:r>
              <a:r>
                <a:rPr lang="en-US" altLang="zh-CN" sz="2000" b="1" dirty="0"/>
                <a:t>V()</a:t>
              </a:r>
              <a:r>
                <a:rPr lang="zh-CN" altLang="en-US" sz="2000" b="1" dirty="0"/>
                <a:t>可以实现读进程互斥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读者和写者间的互斥，仅用一对互斥信号量无法实现，因为还需要让读者并发共享资源。如果一直有读者访问共享区，则读进程不会放弃资源，写进程无法进入临界区。因此需要记录读进程的数量，直至读进程数量为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才能释放资源。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50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04AB18-38DB-4BB4-A001-956D9D88F872}"/>
              </a:ext>
            </a:extLst>
          </p:cNvPr>
          <p:cNvGrpSpPr/>
          <p:nvPr/>
        </p:nvGrpSpPr>
        <p:grpSpPr>
          <a:xfrm>
            <a:off x="854925" y="1891533"/>
            <a:ext cx="10482150" cy="3659559"/>
            <a:chOff x="1078544" y="1577390"/>
            <a:chExt cx="10482150" cy="365955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C055529-4F11-4191-99BC-76A417C89904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1E9968F-BEFD-460E-99B5-4E62C7428DDC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E82A833-E53E-4181-BF8B-2BDE2987F3F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93536F0D-62F8-40B0-A079-CA42FB6AF069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BAF5BB87-2AA9-4294-B972-0B4AE1EBE87C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6FB08C4-FBF5-496E-90B8-126C4720B615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E22B9A9-7BBB-4A85-8693-F056009CB927}"/>
                </a:ext>
              </a:extLst>
            </p:cNvPr>
            <p:cNvSpPr/>
            <p:nvPr/>
          </p:nvSpPr>
          <p:spPr>
            <a:xfrm>
              <a:off x="2044161" y="2129945"/>
              <a:ext cx="9516533" cy="3107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一个变量</a:t>
              </a:r>
              <a:r>
                <a:rPr lang="en-US" altLang="zh-CN" sz="2000" b="1" dirty="0" err="1"/>
                <a:t>countR</a:t>
              </a:r>
              <a:r>
                <a:rPr lang="zh-CN" altLang="en-US" sz="2000" b="1" dirty="0"/>
                <a:t>，用来记录访问共享区的读进程的数量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初始为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，表示没有读进程访问临界区；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一个互斥信号量</a:t>
              </a:r>
              <a:r>
                <a:rPr lang="en-US" altLang="zh-CN" sz="2000" b="1" dirty="0" err="1"/>
                <a:t>mutexBuf</a:t>
              </a:r>
              <a:r>
                <a:rPr lang="zh-CN" altLang="en-US" sz="2000" b="1" dirty="0"/>
                <a:t>，用来控制共享区的访问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初始值为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，标志共享区可访问；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由于多个读进程都要修改</a:t>
              </a:r>
              <a:r>
                <a:rPr lang="en-US" altLang="zh-CN" sz="2000" b="1" dirty="0" err="1"/>
                <a:t>countR</a:t>
              </a:r>
              <a:r>
                <a:rPr lang="zh-CN" altLang="en-US" sz="2000" b="1" dirty="0"/>
                <a:t>，因此</a:t>
              </a:r>
              <a:r>
                <a:rPr lang="en-US" altLang="zh-CN" sz="2000" b="1" dirty="0" err="1"/>
                <a:t>countR</a:t>
              </a:r>
              <a:r>
                <a:rPr lang="zh-CN" altLang="en-US" sz="2000" b="1" dirty="0"/>
                <a:t>也成为了临界资源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一个互斥信号量</a:t>
              </a:r>
              <a:r>
                <a:rPr lang="en-US" altLang="zh-CN" sz="2000" b="1" dirty="0" err="1"/>
                <a:t>mutexCouter</a:t>
              </a:r>
              <a:r>
                <a:rPr lang="zh-CN" altLang="en-US" sz="2000" b="1" dirty="0"/>
                <a:t>，用来控制</a:t>
              </a:r>
              <a:r>
                <a:rPr lang="en-US" altLang="zh-CN" sz="2000" b="1" dirty="0" err="1"/>
                <a:t>countR</a:t>
              </a:r>
              <a:r>
                <a:rPr lang="zh-CN" altLang="en-US" sz="2000" b="1" dirty="0"/>
                <a:t>的访问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初始值为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，表示当前无进程修改</a:t>
              </a:r>
              <a:r>
                <a:rPr lang="en-US" altLang="zh-CN" sz="2000" b="1" dirty="0" err="1"/>
                <a:t>countR</a:t>
              </a:r>
              <a:r>
                <a:rPr lang="zh-CN" altLang="en-US" sz="2000" b="1" dirty="0"/>
                <a:t>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B5A26-A8E5-479D-BB0C-9A9AEFEB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81023-FAA8-4B77-B8BB-7CC24F3A3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663BC-8702-42E6-943E-A3690E679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E8C024-27FD-45FA-8A74-E6C13183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78477C-0134-46FB-8AF7-5941551C2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28807-2C2C-4541-AAA7-37FD634A2B74}"/>
              </a:ext>
            </a:extLst>
          </p:cNvPr>
          <p:cNvSpPr txBox="1"/>
          <p:nvPr/>
        </p:nvSpPr>
        <p:spPr>
          <a:xfrm>
            <a:off x="1529862" y="720972"/>
            <a:ext cx="1826141" cy="74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前文回顾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F0744D-B8BE-40CE-B9BD-DB39181F7EC5}"/>
              </a:ext>
            </a:extLst>
          </p:cNvPr>
          <p:cNvSpPr txBox="1"/>
          <p:nvPr/>
        </p:nvSpPr>
        <p:spPr>
          <a:xfrm>
            <a:off x="2952784" y="2310553"/>
            <a:ext cx="6489500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信号量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/>
              <a:t>PV</a:t>
            </a:r>
            <a:r>
              <a:rPr lang="zh-CN" altLang="en-US" sz="2400" b="1" dirty="0"/>
              <a:t>原语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altLang="zh-CN" sz="2400" b="1" dirty="0"/>
              <a:t>PV</a:t>
            </a:r>
            <a:r>
              <a:rPr lang="zh-CN" altLang="en-US" sz="2400" b="1" dirty="0"/>
              <a:t>原语解决互斥、同步、前驱、循环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生产者消费者问题</a:t>
            </a:r>
          </a:p>
        </p:txBody>
      </p:sp>
    </p:spTree>
    <p:extLst>
      <p:ext uri="{BB962C8B-B14F-4D97-AF65-F5344CB8AC3E}">
        <p14:creationId xmlns:p14="http://schemas.microsoft.com/office/powerpoint/2010/main" val="219596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522020" cy="1167610"/>
            <a:chOff x="1078544" y="1577390"/>
            <a:chExt cx="2522020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画流程图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7F1C8F2-2510-4D80-8054-F9E1647FCBB5}"/>
              </a:ext>
            </a:extLst>
          </p:cNvPr>
          <p:cNvGrpSpPr/>
          <p:nvPr/>
        </p:nvGrpSpPr>
        <p:grpSpPr>
          <a:xfrm>
            <a:off x="2167383" y="2688201"/>
            <a:ext cx="2905350" cy="3786797"/>
            <a:chOff x="1534459" y="2695419"/>
            <a:chExt cx="2905350" cy="378679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D3D77E-57F9-4503-BDAD-179106E0A2CE}"/>
                </a:ext>
              </a:extLst>
            </p:cNvPr>
            <p:cNvSpPr/>
            <p:nvPr/>
          </p:nvSpPr>
          <p:spPr>
            <a:xfrm>
              <a:off x="2434405" y="2695419"/>
              <a:ext cx="110545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写进程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551E5F1-7713-4618-90DE-DE195167B93C}"/>
                </a:ext>
              </a:extLst>
            </p:cNvPr>
            <p:cNvSpPr/>
            <p:nvPr/>
          </p:nvSpPr>
          <p:spPr>
            <a:xfrm>
              <a:off x="1534459" y="3365496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检查临界区是否被访问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06C33C2B-32C7-4ECA-B8F4-8B0AB3B4E42F}"/>
                </a:ext>
              </a:extLst>
            </p:cNvPr>
            <p:cNvSpPr/>
            <p:nvPr/>
          </p:nvSpPr>
          <p:spPr>
            <a:xfrm>
              <a:off x="2240380" y="4035573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进入共享区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9611313-08A5-4F70-BC68-E5007036A737}"/>
                </a:ext>
              </a:extLst>
            </p:cNvPr>
            <p:cNvSpPr/>
            <p:nvPr/>
          </p:nvSpPr>
          <p:spPr>
            <a:xfrm>
              <a:off x="2240380" y="4705650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写内容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953D59F-9C6B-4038-8B3D-64A6176749DE}"/>
                </a:ext>
              </a:extLst>
            </p:cNvPr>
            <p:cNvSpPr/>
            <p:nvPr/>
          </p:nvSpPr>
          <p:spPr>
            <a:xfrm>
              <a:off x="2240380" y="5375727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退出共享区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EBCD814-C016-452A-96BD-08683244D940}"/>
                </a:ext>
              </a:extLst>
            </p:cNvPr>
            <p:cNvSpPr/>
            <p:nvPr/>
          </p:nvSpPr>
          <p:spPr>
            <a:xfrm>
              <a:off x="1534459" y="6045804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通知：可读、可写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9B8998D-B230-4EC6-A2D9-0F3E4BEF9B6A}"/>
                </a:ext>
              </a:extLst>
            </p:cNvPr>
            <p:cNvCxnSpPr>
              <a:cxnSpLocks/>
              <a:stCxn id="8" idx="2"/>
              <a:endCxn id="34" idx="0"/>
            </p:cNvCxnSpPr>
            <p:nvPr/>
          </p:nvCxnSpPr>
          <p:spPr>
            <a:xfrm>
              <a:off x="2987134" y="3131831"/>
              <a:ext cx="0" cy="2336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B6D73ED-3BE0-4A24-A6B9-E1FCE06F1EFE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>
              <a:off x="2987134" y="3801908"/>
              <a:ext cx="0" cy="2336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33C7171-5117-4C32-8549-A353CC4E4507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2987134" y="4471985"/>
              <a:ext cx="0" cy="2336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9256CE9-3876-47BD-A1CF-7B4602CB3F4F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2987134" y="5142062"/>
              <a:ext cx="0" cy="2336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7479A79-FE09-4731-B1FF-2126FF32819B}"/>
                </a:ext>
              </a:extLst>
            </p:cNvPr>
            <p:cNvCxnSpPr>
              <a:cxnSpLocks/>
              <a:stCxn id="37" idx="2"/>
              <a:endCxn id="39" idx="0"/>
            </p:cNvCxnSpPr>
            <p:nvPr/>
          </p:nvCxnSpPr>
          <p:spPr>
            <a:xfrm>
              <a:off x="2987134" y="5812139"/>
              <a:ext cx="0" cy="2336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5B4B7F0C-D333-4F81-AB06-356CA0BEFBAC}"/>
              </a:ext>
            </a:extLst>
          </p:cNvPr>
          <p:cNvSpPr/>
          <p:nvPr/>
        </p:nvSpPr>
        <p:spPr>
          <a:xfrm>
            <a:off x="7272338" y="945536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读进程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631F559-1BFF-4736-94AA-33A88EEFD0CB}"/>
              </a:ext>
            </a:extLst>
          </p:cNvPr>
          <p:cNvSpPr/>
          <p:nvPr/>
        </p:nvSpPr>
        <p:spPr>
          <a:xfrm>
            <a:off x="6372392" y="1673115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判断是否有写进程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67364BD-BCBA-40A0-BB20-E58CF44857C6}"/>
              </a:ext>
            </a:extLst>
          </p:cNvPr>
          <p:cNvSpPr/>
          <p:nvPr/>
        </p:nvSpPr>
        <p:spPr>
          <a:xfrm>
            <a:off x="7078313" y="3128273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进入共享区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1F38559-956B-4530-9816-6A7EF22CEA40}"/>
              </a:ext>
            </a:extLst>
          </p:cNvPr>
          <p:cNvSpPr/>
          <p:nvPr/>
        </p:nvSpPr>
        <p:spPr>
          <a:xfrm>
            <a:off x="7078313" y="3855852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读内容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D2548487-C42B-4696-A171-AA3232715687}"/>
              </a:ext>
            </a:extLst>
          </p:cNvPr>
          <p:cNvSpPr/>
          <p:nvPr/>
        </p:nvSpPr>
        <p:spPr>
          <a:xfrm>
            <a:off x="7078313" y="4583431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退出共享区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04CA7AE-DB9A-48C9-BE2F-E3391FD7FA2C}"/>
              </a:ext>
            </a:extLst>
          </p:cNvPr>
          <p:cNvSpPr/>
          <p:nvPr/>
        </p:nvSpPr>
        <p:spPr>
          <a:xfrm>
            <a:off x="6372392" y="6038586"/>
            <a:ext cx="290535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如果没有读者，写者可写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802BFAB-40F5-4965-BB78-69103147A11D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7825067" y="1381948"/>
            <a:ext cx="0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C7915FB-743B-4296-A126-2BB69749317D}"/>
              </a:ext>
            </a:extLst>
          </p:cNvPr>
          <p:cNvCxnSpPr>
            <a:cxnSpLocks/>
            <a:stCxn id="56" idx="2"/>
            <a:endCxn id="74" idx="0"/>
          </p:cNvCxnSpPr>
          <p:nvPr/>
        </p:nvCxnSpPr>
        <p:spPr>
          <a:xfrm flipH="1">
            <a:off x="7825067" y="2837106"/>
            <a:ext cx="1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1D17133-9587-4F63-9D16-6B80410B00CA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7825067" y="3564685"/>
            <a:ext cx="0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9B477A1-97E4-42B5-8F41-29B4134F1211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>
            <a:off x="7825067" y="4292264"/>
            <a:ext cx="0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F48442E-12FE-4ECB-AEE6-56A605DA66BA}"/>
              </a:ext>
            </a:extLst>
          </p:cNvPr>
          <p:cNvCxnSpPr>
            <a:cxnSpLocks/>
            <a:stCxn id="76" idx="2"/>
            <a:endCxn id="60" idx="0"/>
          </p:cNvCxnSpPr>
          <p:nvPr/>
        </p:nvCxnSpPr>
        <p:spPr>
          <a:xfrm>
            <a:off x="7825067" y="5019843"/>
            <a:ext cx="1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1F90A12-CB49-4D96-B614-71BA647FCF61}"/>
              </a:ext>
            </a:extLst>
          </p:cNvPr>
          <p:cNvSpPr txBox="1"/>
          <p:nvPr/>
        </p:nvSpPr>
        <p:spPr>
          <a:xfrm>
            <a:off x="257183" y="3277352"/>
            <a:ext cx="199605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mutexBuf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E39C380-8863-4BD8-B317-041C39C1F238}"/>
              </a:ext>
            </a:extLst>
          </p:cNvPr>
          <p:cNvSpPr txBox="1"/>
          <p:nvPr/>
        </p:nvSpPr>
        <p:spPr>
          <a:xfrm>
            <a:off x="68295" y="5976400"/>
            <a:ext cx="217559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mutexBuf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DD5A85C-5FEC-4A4E-98E0-B4E906C10779}"/>
              </a:ext>
            </a:extLst>
          </p:cNvPr>
          <p:cNvSpPr/>
          <p:nvPr/>
        </p:nvSpPr>
        <p:spPr>
          <a:xfrm>
            <a:off x="6251343" y="2400694"/>
            <a:ext cx="314744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修改</a:t>
            </a:r>
            <a:r>
              <a:rPr lang="en-US" altLang="zh-CN" b="1" dirty="0"/>
              <a:t>counter</a:t>
            </a:r>
            <a:r>
              <a:rPr lang="zh-CN" altLang="en-US" b="1" dirty="0"/>
              <a:t>，写者不可写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8385121-B20F-4C7A-96AF-BA250F7CD3F2}"/>
              </a:ext>
            </a:extLst>
          </p:cNvPr>
          <p:cNvCxnSpPr>
            <a:cxnSpLocks/>
            <a:stCxn id="73" idx="2"/>
            <a:endCxn id="56" idx="0"/>
          </p:cNvCxnSpPr>
          <p:nvPr/>
        </p:nvCxnSpPr>
        <p:spPr>
          <a:xfrm>
            <a:off x="7825067" y="2109527"/>
            <a:ext cx="1" cy="2911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044605F3-4E7E-44F2-965C-072081DBF608}"/>
              </a:ext>
            </a:extLst>
          </p:cNvPr>
          <p:cNvSpPr/>
          <p:nvPr/>
        </p:nvSpPr>
        <p:spPr>
          <a:xfrm>
            <a:off x="7007904" y="5311010"/>
            <a:ext cx="1634327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修改</a:t>
            </a:r>
            <a:r>
              <a:rPr lang="en-US" altLang="zh-CN" b="1" dirty="0"/>
              <a:t>counter</a:t>
            </a:r>
            <a:endParaRPr lang="zh-CN" altLang="en-US" b="1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424671F-DCE7-43AF-982C-F32307331F11}"/>
              </a:ext>
            </a:extLst>
          </p:cNvPr>
          <p:cNvCxnSpPr>
            <a:cxnSpLocks/>
            <a:stCxn id="60" idx="2"/>
            <a:endCxn id="77" idx="0"/>
          </p:cNvCxnSpPr>
          <p:nvPr/>
        </p:nvCxnSpPr>
        <p:spPr>
          <a:xfrm flipH="1">
            <a:off x="7825067" y="5747422"/>
            <a:ext cx="1" cy="291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37173A18-E69A-49F7-8686-8E9C86C04783}"/>
              </a:ext>
            </a:extLst>
          </p:cNvPr>
          <p:cNvSpPr txBox="1"/>
          <p:nvPr/>
        </p:nvSpPr>
        <p:spPr>
          <a:xfrm>
            <a:off x="9410817" y="2369601"/>
            <a:ext cx="199605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mutexBuf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DA525CF-679D-441A-B1EF-D8A358B2B34B}"/>
              </a:ext>
            </a:extLst>
          </p:cNvPr>
          <p:cNvSpPr txBox="1"/>
          <p:nvPr/>
        </p:nvSpPr>
        <p:spPr>
          <a:xfrm>
            <a:off x="9388984" y="6007493"/>
            <a:ext cx="217559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mutexBuf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EBE9B56-5E7F-44C2-AFF5-9187C2C2A832}"/>
              </a:ext>
            </a:extLst>
          </p:cNvPr>
          <p:cNvSpPr txBox="1"/>
          <p:nvPr/>
        </p:nvSpPr>
        <p:spPr>
          <a:xfrm>
            <a:off x="4272605" y="2009795"/>
            <a:ext cx="26148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mutexCounter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CD8BE6C-04ED-40BC-B68E-0463746D2B46}"/>
              </a:ext>
            </a:extLst>
          </p:cNvPr>
          <p:cNvSpPr txBox="1"/>
          <p:nvPr/>
        </p:nvSpPr>
        <p:spPr>
          <a:xfrm>
            <a:off x="4258822" y="2828587"/>
            <a:ext cx="265008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mutexCounter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0A084A9-4345-43A2-970A-B0999050B012}"/>
              </a:ext>
            </a:extLst>
          </p:cNvPr>
          <p:cNvSpPr txBox="1"/>
          <p:nvPr/>
        </p:nvSpPr>
        <p:spPr>
          <a:xfrm>
            <a:off x="7927317" y="4897247"/>
            <a:ext cx="26148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mutexCounter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7613CE13-6CBE-406F-BEAF-FAE420681192}"/>
              </a:ext>
            </a:extLst>
          </p:cNvPr>
          <p:cNvSpPr txBox="1"/>
          <p:nvPr/>
        </p:nvSpPr>
        <p:spPr>
          <a:xfrm>
            <a:off x="7927317" y="5597805"/>
            <a:ext cx="265008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 err="1">
                <a:solidFill>
                  <a:srgbClr val="FF0000"/>
                </a:solidFill>
              </a:rPr>
              <a:t>mutexCounter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4823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3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881092" cy="1167610"/>
            <a:chOff x="1078544" y="1577390"/>
            <a:chExt cx="2881092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（伪）代码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5A61492-09E9-402D-A801-4D47DE94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5" y="2580238"/>
            <a:ext cx="5807645" cy="6491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AEF70C-367C-4C19-8620-AB876A6E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167" y="1453252"/>
            <a:ext cx="4841506" cy="52722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D97AB0-A108-4F2C-A492-F3D825BD5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6" y="3744171"/>
            <a:ext cx="3980462" cy="25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0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9280B9-1366-4492-AF50-F85A716A6AF0}"/>
              </a:ext>
            </a:extLst>
          </p:cNvPr>
          <p:cNvSpPr txBox="1"/>
          <p:nvPr/>
        </p:nvSpPr>
        <p:spPr>
          <a:xfrm>
            <a:off x="1043826" y="1891533"/>
            <a:ext cx="8379217" cy="334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考虑一下读者和写者的序列：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RRW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RWR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WRR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RWRRRRR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读者优先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只要有读者在读，写者将无法进入共享区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只要一直有读者来读，则写者将永远无法进入临界区。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容易产生“饥饿”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05926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9280B9-1366-4492-AF50-F85A716A6AF0}"/>
              </a:ext>
            </a:extLst>
          </p:cNvPr>
          <p:cNvSpPr txBox="1"/>
          <p:nvPr/>
        </p:nvSpPr>
        <p:spPr>
          <a:xfrm>
            <a:off x="1043826" y="1891533"/>
            <a:ext cx="10841429" cy="3349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如何提高写者的地位：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如果有写者到达，则阻塞后续的读者进程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增加一个互斥信号量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让进程争夺排队的权利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如果有写者到来，获取排队的权利后，在写者之后的进程将无法进入队列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semaphore </a:t>
            </a:r>
            <a:r>
              <a:rPr lang="en-US" altLang="zh-CN" sz="2400" b="1" dirty="0" err="1"/>
              <a:t>mutexWait</a:t>
            </a:r>
            <a:r>
              <a:rPr lang="en-US" altLang="zh-CN" sz="2400" b="1" dirty="0"/>
              <a:t> = 1</a:t>
            </a:r>
            <a:r>
              <a:rPr lang="zh-CN" altLang="en-US" sz="2400" b="1" dirty="0"/>
              <a:t>；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957453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F835E4-8993-486A-B8A8-5C0A1477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" y="1770235"/>
            <a:ext cx="5746460" cy="944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A47CA9-2AEC-4EAF-86D9-3223443E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0359"/>
            <a:ext cx="5746460" cy="61153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E803D5-9297-49CF-9905-9698F6511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8" y="3009959"/>
            <a:ext cx="4817585" cy="331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1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9280B9-1366-4492-AF50-F85A716A6AF0}"/>
              </a:ext>
            </a:extLst>
          </p:cNvPr>
          <p:cNvSpPr txBox="1"/>
          <p:nvPr/>
        </p:nvSpPr>
        <p:spPr>
          <a:xfrm>
            <a:off x="1043826" y="1891533"/>
            <a:ext cx="4532010" cy="4452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考虑一下读者和写者的序列：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</a:rPr>
              <a:t>RRWRRWWWRRR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读者优先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RRRRRRRWWWW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顺序到达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RRWRRWWWRRR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写者优先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RRWWWWRRRRR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1C0A66-7B3D-4E57-A3B4-9A69093CA37A}"/>
              </a:ext>
            </a:extLst>
          </p:cNvPr>
          <p:cNvSpPr txBox="1"/>
          <p:nvPr/>
        </p:nvSpPr>
        <p:spPr>
          <a:xfrm>
            <a:off x="5807121" y="2997060"/>
            <a:ext cx="6143028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如何实现写者优先呢？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读者优先是如何实现的呢？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</a:rPr>
              <a:t>countR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通过判断</a:t>
            </a:r>
            <a:r>
              <a:rPr lang="en-US" altLang="zh-CN" sz="2400" b="1" dirty="0" err="1">
                <a:solidFill>
                  <a:srgbClr val="FF0000"/>
                </a:solidFill>
              </a:rPr>
              <a:t>countR</a:t>
            </a:r>
            <a:r>
              <a:rPr lang="zh-CN" altLang="en-US" sz="2400" b="1" dirty="0">
                <a:solidFill>
                  <a:srgbClr val="FF0000"/>
                </a:solidFill>
              </a:rPr>
              <a:t>的值来判断是否释放缓冲区</a:t>
            </a:r>
          </a:p>
        </p:txBody>
      </p:sp>
    </p:spTree>
    <p:extLst>
      <p:ext uri="{BB962C8B-B14F-4D97-AF65-F5344CB8AC3E}">
        <p14:creationId xmlns:p14="http://schemas.microsoft.com/office/powerpoint/2010/main" val="18922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9280B9-1366-4492-AF50-F85A716A6AF0}"/>
              </a:ext>
            </a:extLst>
          </p:cNvPr>
          <p:cNvSpPr txBox="1"/>
          <p:nvPr/>
        </p:nvSpPr>
        <p:spPr>
          <a:xfrm>
            <a:off x="1461302" y="1599703"/>
            <a:ext cx="9148658" cy="501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声明一个变量</a:t>
            </a:r>
            <a:r>
              <a:rPr lang="en-US" altLang="zh-CN" sz="2400" b="1" dirty="0" err="1"/>
              <a:t>countW</a:t>
            </a:r>
            <a:r>
              <a:rPr lang="zh-CN" altLang="en-US" sz="2400" b="1" dirty="0"/>
              <a:t>，记录当前的写进程数量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同时声明一个互斥信号量，控制</a:t>
            </a:r>
            <a:r>
              <a:rPr lang="en-US" altLang="zh-CN" sz="2400" b="1" dirty="0" err="1"/>
              <a:t>countW</a:t>
            </a:r>
            <a:r>
              <a:rPr lang="zh-CN" altLang="en-US" sz="2400" b="1" dirty="0"/>
              <a:t>的读写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countW</a:t>
            </a:r>
            <a:r>
              <a:rPr lang="zh-CN" altLang="en-US" sz="2400" b="1" dirty="0"/>
              <a:t>如果不为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，不让后续的读进程进入临界区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读进程由于可以并发执行，通过霸占共享区，实现读进程的优先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写进需要互斥共享区，因此不能采取读进程的方法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因此，写进程通过霸占队列实现写进程的优先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一旦写进程进入了共享区，则</a:t>
            </a:r>
            <a:r>
              <a:rPr lang="en-US" altLang="zh-CN" sz="2400" b="1" dirty="0" err="1"/>
              <a:t>mutexWit</a:t>
            </a:r>
            <a:r>
              <a:rPr lang="zh-CN" altLang="en-US" sz="2400" b="1" dirty="0"/>
              <a:t>小于</a:t>
            </a:r>
            <a:r>
              <a:rPr lang="en-US" altLang="zh-CN" sz="2400" b="1" dirty="0"/>
              <a:t>1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countW</a:t>
            </a:r>
            <a:r>
              <a:rPr lang="en-US" altLang="zh-CN" sz="2400" b="1" dirty="0"/>
              <a:t>&gt;0,</a:t>
            </a:r>
            <a:r>
              <a:rPr lang="zh-CN" altLang="en-US" sz="2400" b="1" dirty="0"/>
              <a:t>因此不会释放</a:t>
            </a:r>
            <a:r>
              <a:rPr lang="en-US" altLang="zh-CN" sz="2400" b="1" dirty="0" err="1"/>
              <a:t>mutexWit</a:t>
            </a:r>
            <a:r>
              <a:rPr lang="zh-CN" altLang="en-US" sz="2400" b="1" dirty="0"/>
              <a:t>，读进程无法排队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直至所有写进程执行完毕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0437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AAD3F3-CA6E-4205-A0E0-320E7AAB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36" y="584497"/>
            <a:ext cx="5471634" cy="8687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B6571A-F0A6-4A0A-AA74-ADDE5F2B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5" y="1891533"/>
            <a:ext cx="4577133" cy="48709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976079B-3FD4-4156-B116-6403A7E3A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563" y="1605658"/>
            <a:ext cx="432853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读者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写者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B9280B9-1366-4492-AF50-F85A716A6AF0}"/>
              </a:ext>
            </a:extLst>
          </p:cNvPr>
          <p:cNvSpPr txBox="1"/>
          <p:nvPr/>
        </p:nvSpPr>
        <p:spPr>
          <a:xfrm>
            <a:off x="817490" y="1891533"/>
            <a:ext cx="8379217" cy="3176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类似问题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汽车过桥、独木桥问题、猴子过山问题、机场跑道问题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汽车过桥问题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有桥如右图所示，车流如箭头所示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桥上一次只允许过一辆车，如何通过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实现交通管制</a:t>
            </a:r>
            <a:endParaRPr lang="en-US" altLang="zh-CN" sz="20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桥上不允许辆车交汇，但允许同方向车辆依次通行</a:t>
            </a:r>
            <a:endParaRPr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7F8715-8C7D-4DD4-A701-282A21EA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72" y="2054898"/>
            <a:ext cx="226333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E2B1040-4116-4B18-9A35-09A1CE0C7A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设与某资源关联的信号量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(K)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初值为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，当前值为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。若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表示该资源的可用个数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表示等待该资源的进程数，则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分别是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年计算机联考真题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】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7106AB-E471-4029-914B-DBE62E4CCD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A6DE74-72C0-443B-9876-1E5E4A7510A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1C671B-D99F-4512-8CEE-898B7619538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99D0A4-C5B0-4EB1-AFDB-7329EFC51DF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0E77468-6317-487A-ADD9-41F34FD73B7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0E7BE87-FDC2-44D2-A916-D1BE0663296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2A3E19C-F295-4F36-8D63-EBD5650A255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B7BC69D-D1B7-4635-8B38-638BF7C5B4D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D5FBF4E-8232-4300-BD76-A2299FB78B6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2B00441-84C0-4581-B813-0323ADC6ED0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9" name="TitleBackground">
              <a:extLst>
                <a:ext uri="{FF2B5EF4-FFF2-40B4-BE49-F238E27FC236}">
                  <a16:creationId xmlns:a16="http://schemas.microsoft.com/office/drawing/2014/main" id="{5C482D05-DE1D-473A-B856-1A04DC3E9D9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20" name="ColorBlock">
              <a:extLst>
                <a:ext uri="{FF2B5EF4-FFF2-40B4-BE49-F238E27FC236}">
                  <a16:creationId xmlns:a16="http://schemas.microsoft.com/office/drawing/2014/main" id="{9DD254D9-4ABA-485C-AAF4-58FE0682A8E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21" name="TypeText">
              <a:extLst>
                <a:ext uri="{FF2B5EF4-FFF2-40B4-BE49-F238E27FC236}">
                  <a16:creationId xmlns:a16="http://schemas.microsoft.com/office/drawing/2014/main" id="{8CF49DDC-E769-40BD-ADEC-FD20C166CDB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2" name="TipText">
              <a:extLst>
                <a:ext uri="{FF2B5EF4-FFF2-40B4-BE49-F238E27FC236}">
                  <a16:creationId xmlns:a16="http://schemas.microsoft.com/office/drawing/2014/main" id="{EFDEB3C0-097C-4DCF-B165-F98699A7DB0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AF6BC12-3BE7-4454-84B9-25641867043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54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经典同步问题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同步与互斥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121778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10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3FB36A-4695-4CB0-9E15-CC76D304C3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有三个进程共享一段程序，而每次只允许两个进程进入该程序段，若用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PV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操作同步机制，则信号量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的取值范围是（ 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35FE67-0604-4A49-95F1-D2E42C085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038E4-86ED-4F36-A5A7-D2B4A2D631A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3C48F-C8A4-471B-A062-246C8E2D8B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E0F4B1-3EF5-4FFD-BCEB-B8E3C236CC4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A03B81D-3247-4587-A233-D9D4360D99C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AEC497A-F0B4-4954-98A9-551FDF275A8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21BF7E-19BB-4056-95C5-C48456EB6F7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8B943F0-A866-4F28-8606-674B2DA91BA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3890A0-1577-453B-BE24-88B7B03D53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BC6B97-596C-4190-ABE4-4D886D7A544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85BF2BE6-C7C0-40E1-856E-C94FF85CE8E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A2DD528-612F-4822-BD7C-1D84FB62EF3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CACA2373-A058-459F-9F3D-547050619B4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1A3DA4C9-1DDD-4534-9A26-3AD62CA6AB6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807566-1CA8-4626-9B0A-AFCE97240EB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4493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7168AD-76C9-4850-8AB4-41D53C1671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在一个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个生产者、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个消费者、共享容量为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的缓冲器的生产者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消费者问题中，互斥使用缓冲器的信号量初值应设为（  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042449-6F6D-45FA-A4D8-959A8D99B0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083697-999D-4FD2-801D-651E69EDAC8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2F8150-3DEF-4E71-B2E3-26E8BFE7C8D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B27D37-4C72-49C8-900E-65D6918D389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F4D7A64-BC78-48DB-8B83-D80D2FDDD2C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9C5DED3-C672-47D2-9BBD-C040538807F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2BF8BB5-00FD-4F76-976B-4458630DFD6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5E800DC-D44C-48A4-AD4D-D32E5D02C86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DDA140F-3AE8-427A-884B-C41F0DB2A5F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E77A4B-B944-4C6F-8A58-4274853A991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6AF317A-68E8-470B-8789-1E3DA52BDC2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312910E-28EF-40FF-9869-CFA6D8BF8CE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90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A12955B-2B70-424B-AD2C-907B7E7CC5C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FA8B81F-8E2C-4B9A-881D-ADCF640FEFF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C56D05E-A005-4340-BE5F-ADFA670158F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23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203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5380D-E1A7-496D-BBC1-8A957ABCBD2E}"/>
              </a:ext>
            </a:extLst>
          </p:cNvPr>
          <p:cNvSpPr txBox="1"/>
          <p:nvPr/>
        </p:nvSpPr>
        <p:spPr>
          <a:xfrm>
            <a:off x="3997833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下课！再见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4CA9B-D323-4A13-9DC9-DE0A0A45FE0D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5346D-066F-453D-9869-9C4F801EC0A5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2020-2021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BE7B67-16AE-4630-8411-EC684F59447E}"/>
              </a:ext>
            </a:extLst>
          </p:cNvPr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1CA9E-663B-416C-9CF6-9DC405BFD3AE}"/>
              </a:ext>
            </a:extLst>
          </p:cNvPr>
          <p:cNvSpPr txBox="1"/>
          <p:nvPr/>
        </p:nvSpPr>
        <p:spPr>
          <a:xfrm>
            <a:off x="4650732" y="5021933"/>
            <a:ext cx="292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理发师问题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70057"/>
            <a:ext cx="1415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85010" y="52547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哲学家就餐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58265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417686" y="52582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理发师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30894" y="52582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文玩爱好者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741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经典同步问题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9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68535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哲学家就餐问题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6" y="2382978"/>
            <a:ext cx="9527834" cy="33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设有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个哲学家，共享一张放有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把椅子的桌子，每人坐在一把椅子上。桌上总共有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根筷子，在每个人的两边各放一只。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哲学家平时都在思考，只有饿了的时候才会试图拿起两边的筷子准备吃饭。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每个哲学家只有拿起两根筷子才可以吃饭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如果筷子在他人手上，哲学家只有等待。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10093D-9C35-40BF-BFE9-AF547DD95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443" y="4084882"/>
            <a:ext cx="3034557" cy="27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5</a:t>
              </a:r>
              <a:r>
                <a:rPr lang="zh-CN" altLang="en-US" sz="2000" b="1" dirty="0"/>
                <a:t>个哲学家，相邻科学家中间的那跟筷子是互斥访问的资源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哲学家之间不存在同步关系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2166843"/>
            <a:chOff x="1078544" y="1577390"/>
            <a:chExt cx="10482150" cy="2166843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16142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存在</a:t>
              </a:r>
              <a:r>
                <a:rPr lang="en-US" altLang="zh-CN" sz="2000" b="1" dirty="0"/>
                <a:t>5</a:t>
              </a:r>
              <a:r>
                <a:rPr lang="zh-CN" altLang="en-US" sz="2000" b="1" dirty="0"/>
                <a:t>个哲学家，即</a:t>
              </a:r>
              <a:r>
                <a:rPr lang="en-US" altLang="zh-CN" sz="2000" b="1" dirty="0"/>
                <a:t>5</a:t>
              </a:r>
              <a:r>
                <a:rPr lang="zh-CN" altLang="en-US" sz="2000" b="1" dirty="0"/>
                <a:t>个进程。问题的关键在于，如何让一个哲学家同时获得左右两边的筷子，而不造成饥饿或死锁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方法有两个，一个是让他们同时去拿两个筷子，二是控制哲学家的动作避免饥饿或死锁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EB599B-CA68-4991-80C5-D174A67BF4D2}"/>
              </a:ext>
            </a:extLst>
          </p:cNvPr>
          <p:cNvGrpSpPr/>
          <p:nvPr/>
        </p:nvGrpSpPr>
        <p:grpSpPr>
          <a:xfrm>
            <a:off x="1078544" y="5258113"/>
            <a:ext cx="10482150" cy="1428179"/>
            <a:chOff x="1078544" y="1577390"/>
            <a:chExt cx="10482150" cy="1428179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513FE21-006B-42A6-88F5-55DE002FB910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4C66650-BD54-432A-BD53-B2BBEBE82B4F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33699488-4DE3-446F-AA14-F5EBCBA3D688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6CAC3D0-6008-46D7-A8A1-F8DFC4D3ACB6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0B062E70-20C0-480D-A932-97390E6EF31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072C42B-0AFB-4D88-81FB-7EFA12DD83D3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3140B66-18A3-47BB-B9FB-CDB6F691732B}"/>
                </a:ext>
              </a:extLst>
            </p:cNvPr>
            <p:cNvSpPr/>
            <p:nvPr/>
          </p:nvSpPr>
          <p:spPr>
            <a:xfrm>
              <a:off x="2044161" y="2129945"/>
              <a:ext cx="9516533" cy="875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争夺的资源是筷子，所以筷子是临界资源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为每一跟筷子设置一个信号量</a:t>
              </a:r>
              <a:r>
                <a:rPr lang="en-US" altLang="zh-CN" sz="2000" b="1" dirty="0"/>
                <a:t>chopstick[5] = { 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1 }</a:t>
              </a:r>
              <a:endParaRPr lang="zh-CN" altLang="en-US" sz="2000" b="1" dirty="0"/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144EE9E7-9FA6-4DD8-8543-DDCC0E20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522020" cy="1167610"/>
            <a:chOff x="1078544" y="1577390"/>
            <a:chExt cx="2522020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画流程图</a:t>
              </a:r>
            </a:p>
          </p:txBody>
        </p:sp>
      </p:grp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5B4B7F0C-D333-4F81-AB06-356CA0BEFBAC}"/>
              </a:ext>
            </a:extLst>
          </p:cNvPr>
          <p:cNvSpPr/>
          <p:nvPr/>
        </p:nvSpPr>
        <p:spPr>
          <a:xfrm>
            <a:off x="4281000" y="1430158"/>
            <a:ext cx="110545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哲学家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631F559-1BFF-4736-94AA-33A88EEFD0CB}"/>
              </a:ext>
            </a:extLst>
          </p:cNvPr>
          <p:cNvSpPr/>
          <p:nvPr/>
        </p:nvSpPr>
        <p:spPr>
          <a:xfrm>
            <a:off x="4086979" y="2098804"/>
            <a:ext cx="1493501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思考问题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67364BD-BCBA-40A0-BB20-E58CF44857C6}"/>
              </a:ext>
            </a:extLst>
          </p:cNvPr>
          <p:cNvSpPr/>
          <p:nvPr/>
        </p:nvSpPr>
        <p:spPr>
          <a:xfrm>
            <a:off x="4086975" y="2767450"/>
            <a:ext cx="1493508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停止思考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E1F38559-956B-4530-9816-6A7EF22CEA40}"/>
              </a:ext>
            </a:extLst>
          </p:cNvPr>
          <p:cNvSpPr/>
          <p:nvPr/>
        </p:nvSpPr>
        <p:spPr>
          <a:xfrm>
            <a:off x="3872379" y="3436096"/>
            <a:ext cx="1922701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去拿左手的筷子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D2548487-C42B-4696-A171-AA3232715687}"/>
              </a:ext>
            </a:extLst>
          </p:cNvPr>
          <p:cNvSpPr/>
          <p:nvPr/>
        </p:nvSpPr>
        <p:spPr>
          <a:xfrm>
            <a:off x="3872379" y="4104742"/>
            <a:ext cx="192270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去拿右手的筷子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604CA7AE-DB9A-48C9-BE2F-E3391FD7FA2C}"/>
              </a:ext>
            </a:extLst>
          </p:cNvPr>
          <p:cNvSpPr/>
          <p:nvPr/>
        </p:nvSpPr>
        <p:spPr>
          <a:xfrm>
            <a:off x="4482290" y="4773388"/>
            <a:ext cx="702879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就餐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802BFAB-40F5-4965-BB78-69103147A11D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4833729" y="1866570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C7915FB-743B-4296-A126-2BB69749317D}"/>
              </a:ext>
            </a:extLst>
          </p:cNvPr>
          <p:cNvCxnSpPr>
            <a:cxnSpLocks/>
            <a:stCxn id="73" idx="2"/>
            <a:endCxn id="74" idx="0"/>
          </p:cNvCxnSpPr>
          <p:nvPr/>
        </p:nvCxnSpPr>
        <p:spPr>
          <a:xfrm flipH="1">
            <a:off x="4833729" y="2535216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1D17133-9587-4F63-9D16-6B80410B00CA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4833729" y="3203862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A9B477A1-97E4-42B5-8F41-29B4134F1211}"/>
              </a:ext>
            </a:extLst>
          </p:cNvPr>
          <p:cNvCxnSpPr>
            <a:cxnSpLocks/>
            <a:stCxn id="75" idx="2"/>
            <a:endCxn id="76" idx="0"/>
          </p:cNvCxnSpPr>
          <p:nvPr/>
        </p:nvCxnSpPr>
        <p:spPr>
          <a:xfrm flipH="1">
            <a:off x="4833729" y="3872508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F48442E-12FE-4ECB-AEE6-56A605DA66BA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>
            <a:off x="4833729" y="4541154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CC5692F-0788-41F4-BF76-CD72E8C9126A}"/>
              </a:ext>
            </a:extLst>
          </p:cNvPr>
          <p:cNvSpPr/>
          <p:nvPr/>
        </p:nvSpPr>
        <p:spPr>
          <a:xfrm>
            <a:off x="3872379" y="5442034"/>
            <a:ext cx="1922701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放下左手的筷子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DC0A1E77-E3B3-4796-ADF0-FBBEF1ACEF3A}"/>
              </a:ext>
            </a:extLst>
          </p:cNvPr>
          <p:cNvSpPr/>
          <p:nvPr/>
        </p:nvSpPr>
        <p:spPr>
          <a:xfrm>
            <a:off x="3872379" y="6110680"/>
            <a:ext cx="1922700" cy="436412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放下右手的筷子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72D6210-C706-49E1-925E-EC6AB1CFE3BE}"/>
              </a:ext>
            </a:extLst>
          </p:cNvPr>
          <p:cNvCxnSpPr>
            <a:cxnSpLocks/>
            <a:stCxn id="77" idx="2"/>
            <a:endCxn id="56" idx="0"/>
          </p:cNvCxnSpPr>
          <p:nvPr/>
        </p:nvCxnSpPr>
        <p:spPr>
          <a:xfrm>
            <a:off x="4833730" y="5209800"/>
            <a:ext cx="0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DD39742-B190-4BF5-81C6-499DEF2FB2E5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4833729" y="5878446"/>
            <a:ext cx="1" cy="2322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202F2E82-65D1-445B-9CE2-01932FFD3488}"/>
              </a:ext>
            </a:extLst>
          </p:cNvPr>
          <p:cNvCxnSpPr>
            <a:stCxn id="57" idx="2"/>
            <a:endCxn id="73" idx="1"/>
          </p:cNvCxnSpPr>
          <p:nvPr/>
        </p:nvCxnSpPr>
        <p:spPr>
          <a:xfrm rot="5400000" flipH="1">
            <a:off x="2345313" y="4058676"/>
            <a:ext cx="4230082" cy="746750"/>
          </a:xfrm>
          <a:prstGeom prst="bentConnector4">
            <a:avLst>
              <a:gd name="adj1" fmla="val -5404"/>
              <a:gd name="adj2" fmla="val 159351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2A250DE8-DEFF-4F52-B291-9521097D23D5}"/>
              </a:ext>
            </a:extLst>
          </p:cNvPr>
          <p:cNvSpPr txBox="1"/>
          <p:nvPr/>
        </p:nvSpPr>
        <p:spPr>
          <a:xfrm>
            <a:off x="5824541" y="3336617"/>
            <a:ext cx="22365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如果不存在则等待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DD23B0B-85AB-42B6-9DB3-54DC969E13B3}"/>
              </a:ext>
            </a:extLst>
          </p:cNvPr>
          <p:cNvSpPr txBox="1"/>
          <p:nvPr/>
        </p:nvSpPr>
        <p:spPr>
          <a:xfrm>
            <a:off x="5829106" y="4073649"/>
            <a:ext cx="223651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如果不存在则等待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0B53277-4D99-4F26-9559-5AD9E398B8D3}"/>
              </a:ext>
            </a:extLst>
          </p:cNvPr>
          <p:cNvSpPr txBox="1"/>
          <p:nvPr/>
        </p:nvSpPr>
        <p:spPr>
          <a:xfrm>
            <a:off x="5824541" y="5379848"/>
            <a:ext cx="121058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释放资源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5DF27C0-8606-488F-AA88-4B907DFD56B8}"/>
              </a:ext>
            </a:extLst>
          </p:cNvPr>
          <p:cNvSpPr txBox="1"/>
          <p:nvPr/>
        </p:nvSpPr>
        <p:spPr>
          <a:xfrm>
            <a:off x="5824541" y="6048494"/>
            <a:ext cx="121058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释放资源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3E0D27FF-1D86-4772-9B5B-CAA946E9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25007A9-0AAC-4BAE-92E3-EB81830590CB}"/>
              </a:ext>
            </a:extLst>
          </p:cNvPr>
          <p:cNvSpPr txBox="1"/>
          <p:nvPr/>
        </p:nvSpPr>
        <p:spPr>
          <a:xfrm>
            <a:off x="8253264" y="3364382"/>
            <a:ext cx="3916457" cy="168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相邻位置不能同时就餐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最多可以两个人同时就餐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存在多个临界资源</a:t>
            </a:r>
          </a:p>
        </p:txBody>
      </p:sp>
    </p:spTree>
    <p:extLst>
      <p:ext uri="{BB962C8B-B14F-4D97-AF65-F5344CB8AC3E}">
        <p14:creationId xmlns:p14="http://schemas.microsoft.com/office/powerpoint/2010/main" val="21743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56" grpId="0" animBg="1"/>
      <p:bldP spid="57" grpId="0" animBg="1"/>
      <p:bldP spid="71" grpId="0"/>
      <p:bldP spid="90" grpId="0"/>
      <p:bldP spid="91" grpId="0"/>
      <p:bldP spid="92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2881092" cy="1167610"/>
            <a:chOff x="1078544" y="1577390"/>
            <a:chExt cx="2881092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（伪）代码</a:t>
              </a:r>
            </a:p>
          </p:txBody>
        </p:sp>
      </p:grpSp>
      <p:pic>
        <p:nvPicPr>
          <p:cNvPr id="93" name="图片 92">
            <a:extLst>
              <a:ext uri="{FF2B5EF4-FFF2-40B4-BE49-F238E27FC236}">
                <a16:creationId xmlns:a16="http://schemas.microsoft.com/office/drawing/2014/main" id="{3E0D27FF-1D86-4772-9B5B-CAA946E9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58D399-4276-4701-80BD-572604A5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161" y="2375505"/>
            <a:ext cx="6511597" cy="417458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B75D9D1-EEB6-4418-82F5-A26DA424764C}"/>
              </a:ext>
            </a:extLst>
          </p:cNvPr>
          <p:cNvSpPr txBox="1"/>
          <p:nvPr/>
        </p:nvSpPr>
        <p:spPr>
          <a:xfrm>
            <a:off x="9223434" y="3609921"/>
            <a:ext cx="2476715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如果</a:t>
            </a:r>
            <a:r>
              <a:rPr lang="en-US" altLang="zh-CN" sz="2000" b="1" dirty="0">
                <a:solidFill>
                  <a:srgbClr val="FF0000"/>
                </a:solidFill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</a:rPr>
              <a:t>个哲学家同时想吃饭了，都拿起了左手的筷子，都在等待右手的筷子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----</a:t>
            </a:r>
            <a:r>
              <a:rPr lang="zh-CN" altLang="en-US" sz="2000" b="1" dirty="0">
                <a:solidFill>
                  <a:srgbClr val="FF0000"/>
                </a:solidFill>
              </a:rPr>
              <a:t>死锁</a:t>
            </a:r>
          </a:p>
        </p:txBody>
      </p:sp>
    </p:spTree>
    <p:extLst>
      <p:ext uri="{BB962C8B-B14F-4D97-AF65-F5344CB8AC3E}">
        <p14:creationId xmlns:p14="http://schemas.microsoft.com/office/powerpoint/2010/main" val="367373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哲学家就餐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684995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将“吃饭” 作为一个互斥资源。</a:t>
            </a:r>
            <a:r>
              <a:rPr lang="en-US" altLang="zh-CN" sz="2400" b="1" dirty="0" err="1"/>
              <a:t>mutexEat</a:t>
            </a:r>
            <a:r>
              <a:rPr lang="en-US" altLang="zh-CN" sz="2400" b="1" dirty="0"/>
              <a:t> = 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C2F77B-DFC5-4D4B-8AED-6851FDA8F15F}"/>
              </a:ext>
            </a:extLst>
          </p:cNvPr>
          <p:cNvSpPr/>
          <p:nvPr/>
        </p:nvSpPr>
        <p:spPr>
          <a:xfrm>
            <a:off x="7812977" y="3148530"/>
            <a:ext cx="3804615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有人想吃，其他人就别动，让想吃的这个人拿筷子吃饭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同时、最多、只能有一个人吃饭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互斥临界区中的“抢筷子”没有实际意义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3E9F7E-1DCE-464A-98B2-2ED877802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2330036"/>
            <a:ext cx="5936652" cy="44439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6CB8F05-68EC-48E5-9E26-138AE354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285" y="486146"/>
            <a:ext cx="247671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 sz="16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  <a:lnDef>
      <a:spPr>
        <a:ln w="38100"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34558</TotalTime>
  <Words>2098</Words>
  <Application>Microsoft Office PowerPoint</Application>
  <PresentationFormat>宽屏</PresentationFormat>
  <Paragraphs>380</Paragraphs>
  <Slides>33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Century Gothic</vt:lpstr>
      <vt:lpstr>Arial</vt:lpstr>
      <vt:lpstr>等线</vt:lpstr>
      <vt:lpstr>Segoe UI Light</vt:lpstr>
      <vt:lpstr>微软雅黑</vt:lpstr>
      <vt:lpstr>微软雅黑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771</cp:revision>
  <dcterms:created xsi:type="dcterms:W3CDTF">2015-08-18T02:51:41Z</dcterms:created>
  <dcterms:modified xsi:type="dcterms:W3CDTF">2021-04-20T06:39:27Z</dcterms:modified>
  <cp:category/>
</cp:coreProperties>
</file>